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15" r:id="rId2"/>
    <p:sldId id="435" r:id="rId3"/>
    <p:sldId id="436" r:id="rId4"/>
    <p:sldId id="437" r:id="rId5"/>
    <p:sldId id="416" r:id="rId6"/>
    <p:sldId id="432" r:id="rId7"/>
    <p:sldId id="433" r:id="rId8"/>
    <p:sldId id="434" r:id="rId9"/>
    <p:sldId id="4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8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863E407-2505-42B2-9445-AE28ADF0459D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C208180-BEC9-4B98-A66D-04F19AC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png"/><Relationship Id="rId20" Type="http://schemas.openxmlformats.org/officeDocument/2006/relationships/image" Target="../media/image177.png"/><Relationship Id="rId21" Type="http://schemas.openxmlformats.org/officeDocument/2006/relationships/image" Target="../media/image178.png"/><Relationship Id="rId22" Type="http://schemas.openxmlformats.org/officeDocument/2006/relationships/image" Target="../media/image179.png"/><Relationship Id="rId23" Type="http://schemas.openxmlformats.org/officeDocument/2006/relationships/image" Target="../media/image180.png"/><Relationship Id="rId24" Type="http://schemas.openxmlformats.org/officeDocument/2006/relationships/image" Target="../media/image181.png"/><Relationship Id="rId25" Type="http://schemas.openxmlformats.org/officeDocument/2006/relationships/image" Target="../media/image182.png"/><Relationship Id="rId26" Type="http://schemas.openxmlformats.org/officeDocument/2006/relationships/image" Target="../media/image183.png"/><Relationship Id="rId27" Type="http://schemas.openxmlformats.org/officeDocument/2006/relationships/image" Target="../media/image184.png"/><Relationship Id="rId28" Type="http://schemas.openxmlformats.org/officeDocument/2006/relationships/image" Target="../media/image185.png"/><Relationship Id="rId29" Type="http://schemas.openxmlformats.org/officeDocument/2006/relationships/image" Target="../media/image186.png"/><Relationship Id="rId30" Type="http://schemas.openxmlformats.org/officeDocument/2006/relationships/image" Target="../media/image187.png"/><Relationship Id="rId31" Type="http://schemas.openxmlformats.org/officeDocument/2006/relationships/image" Target="../media/image188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Relationship Id="rId14" Type="http://schemas.openxmlformats.org/officeDocument/2006/relationships/image" Target="../media/image171.png"/><Relationship Id="rId15" Type="http://schemas.openxmlformats.org/officeDocument/2006/relationships/image" Target="../media/image172.png"/><Relationship Id="rId16" Type="http://schemas.openxmlformats.org/officeDocument/2006/relationships/image" Target="../media/image173.png"/><Relationship Id="rId17" Type="http://schemas.openxmlformats.org/officeDocument/2006/relationships/image" Target="../media/image174.png"/><Relationship Id="rId18" Type="http://schemas.openxmlformats.org/officeDocument/2006/relationships/image" Target="../media/image175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9848" y="1452167"/>
            <a:ext cx="9966960" cy="3035808"/>
          </a:xfrm>
        </p:spPr>
        <p:txBody>
          <a:bodyPr/>
          <a:lstStyle/>
          <a:p>
            <a:r>
              <a:rPr lang="en-US" sz="7200" dirty="0"/>
              <a:t>Evaluating Trigonometric Functions of Any Angle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992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0175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Reference Triangles</a:t>
            </a:r>
            <a:r>
              <a:rPr lang="en-US" dirty="0"/>
              <a:t> </a:t>
            </a:r>
            <a:r>
              <a:rPr lang="en-US" dirty="0" smtClean="0"/>
              <a:t>&amp; Angles Recap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0481" y="1547595"/>
            <a:ext cx="5107767" cy="50528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03839" y="1547595"/>
                <a:ext cx="4749061" cy="451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2800" dirty="0" smtClean="0"/>
                  <a:t>Given the angle measure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135</m:t>
                    </m:r>
                    <m:r>
                      <a:rPr lang="it-IT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sz="2800" dirty="0" smtClean="0"/>
                  <a:t>, sketch the angle and the reference triangle and then find the reference angle.</a:t>
                </a:r>
              </a:p>
              <a:p>
                <a:pPr marL="342900" indent="-342900">
                  <a:buAutoNum type="arabicParenR"/>
                </a:pPr>
                <a:endParaRPr lang="en-US" sz="2800" dirty="0"/>
              </a:p>
              <a:p>
                <a:pPr marL="342900" indent="-342900">
                  <a:buAutoNum type="arabicParenR"/>
                </a:pPr>
                <a:r>
                  <a:rPr lang="en-US" sz="2800" dirty="0" smtClean="0"/>
                  <a:t>How about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−60</m:t>
                    </m:r>
                    <m:r>
                      <a:rPr lang="it-IT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AutoNum type="arabicParenR"/>
                </a:pPr>
                <a:endParaRPr lang="en-US" sz="2800" dirty="0"/>
              </a:p>
              <a:p>
                <a:pPr marL="342900" indent="-342900">
                  <a:buAutoNum type="arabicParenR"/>
                </a:pPr>
                <a:r>
                  <a:rPr lang="en-US" sz="2800" dirty="0" smtClean="0"/>
                  <a:t>How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?</a:t>
                </a:r>
              </a:p>
              <a:p>
                <a:pPr marL="342900" indent="-342900">
                  <a:buAutoNum type="arabicParenR"/>
                </a:pP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39" y="1547595"/>
                <a:ext cx="4749061" cy="4515339"/>
              </a:xfrm>
              <a:prstGeom prst="rect">
                <a:avLst/>
              </a:prstGeom>
              <a:blipFill rotWithShape="0">
                <a:blip r:embed="rId3"/>
                <a:stretch>
                  <a:fillRect l="-2567" t="-1619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2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14265"/>
            <a:ext cx="10058400" cy="1609344"/>
          </a:xfrm>
        </p:spPr>
        <p:txBody>
          <a:bodyPr/>
          <a:lstStyle/>
          <a:p>
            <a:r>
              <a:rPr lang="en-US" dirty="0" smtClean="0"/>
              <a:t>Finding all six trig functions recap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8349" y="1409336"/>
            <a:ext cx="4988546" cy="5020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060873" y="1930881"/>
                <a:ext cx="3305140" cy="397764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sin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</a:p>
              <a:p>
                <a:r>
                  <a:rPr lang="en-US" sz="3600" dirty="0" smtClean="0"/>
                  <a:t>cos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</a:p>
              <a:p>
                <a:r>
                  <a:rPr lang="en-US" sz="3600" dirty="0" smtClean="0"/>
                  <a:t>tan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</a:p>
              <a:p>
                <a:r>
                  <a:rPr lang="en-US" sz="3600" dirty="0" err="1"/>
                  <a:t>c</a:t>
                </a:r>
                <a:r>
                  <a:rPr lang="en-US" sz="3600" dirty="0" err="1" smtClean="0"/>
                  <a:t>sc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</a:p>
              <a:p>
                <a:r>
                  <a:rPr lang="en-US" sz="3600" dirty="0"/>
                  <a:t>s</a:t>
                </a:r>
                <a:r>
                  <a:rPr lang="en-US" sz="3600" dirty="0" smtClean="0"/>
                  <a:t>ec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</a:p>
              <a:p>
                <a:r>
                  <a:rPr lang="en-US" sz="3600" dirty="0"/>
                  <a:t>c</a:t>
                </a:r>
                <a:r>
                  <a:rPr lang="en-US" sz="3600" dirty="0" smtClean="0"/>
                  <a:t>ot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060873" y="1930881"/>
                <a:ext cx="3305140" cy="3977640"/>
              </a:xfrm>
              <a:blipFill rotWithShape="0">
                <a:blip r:embed="rId3"/>
                <a:stretch>
                  <a:fillRect l="-3867" t="-3988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86894" y="2509425"/>
            <a:ext cx="3881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say that (-6, 8) is a point on the terminal side.  How can we find the 6 trig. </a:t>
            </a:r>
            <a:r>
              <a:rPr lang="en-US" sz="3200" dirty="0"/>
              <a:t>f</a:t>
            </a:r>
            <a:r>
              <a:rPr lang="en-US" sz="3200" dirty="0" smtClean="0"/>
              <a:t>unctions?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39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your worksheet??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841" y="2093976"/>
            <a:ext cx="8738414" cy="42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z/green-check-mark-19394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-1" y="0"/>
            <a:ext cx="1871003" cy="2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67942" y="630087"/>
            <a:ext cx="4099458" cy="1851710"/>
            <a:chOff x="1767942" y="549891"/>
            <a:chExt cx="4099458" cy="18517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079" y="141438"/>
            <a:ext cx="7468642" cy="523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4176" y="476575"/>
                <a:ext cx="327836" cy="524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76" y="476575"/>
                <a:ext cx="327836" cy="5245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3396" y="1092728"/>
                <a:ext cx="328616" cy="51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96" y="1092728"/>
                <a:ext cx="328616" cy="5189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3204" y="1705537"/>
                <a:ext cx="328616" cy="524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04" y="1705537"/>
                <a:ext cx="328616" cy="5245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4314" y="457878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4" y="457878"/>
                <a:ext cx="327836" cy="5204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4314" y="1063686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4" y="1063686"/>
                <a:ext cx="327836" cy="5204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4314" y="1687773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4" y="1687773"/>
                <a:ext cx="327836" cy="5204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144452" y="630087"/>
            <a:ext cx="4099458" cy="1851710"/>
            <a:chOff x="1767942" y="549891"/>
            <a:chExt cx="4099458" cy="18517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43385" y="480755"/>
                <a:ext cx="327836" cy="51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85" y="480755"/>
                <a:ext cx="327836" cy="5194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43385" y="1063688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85" y="1063688"/>
                <a:ext cx="327836" cy="520463"/>
              </a:xfrm>
              <a:prstGeom prst="rect">
                <a:avLst/>
              </a:prstGeom>
              <a:blipFill rotWithShape="0">
                <a:blip r:embed="rId14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43385" y="1707190"/>
                <a:ext cx="327836" cy="519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85" y="1707190"/>
                <a:ext cx="327836" cy="519373"/>
              </a:xfrm>
              <a:prstGeom prst="rect">
                <a:avLst/>
              </a:prstGeom>
              <a:blipFill rotWithShape="0"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00824" y="457878"/>
                <a:ext cx="327836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824" y="457878"/>
                <a:ext cx="327836" cy="52418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27661" y="1087533"/>
                <a:ext cx="32783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61" y="1087533"/>
                <a:ext cx="327836" cy="525978"/>
              </a:xfrm>
              <a:prstGeom prst="rect">
                <a:avLst/>
              </a:prstGeom>
              <a:blipFill rotWithShape="0">
                <a:blip r:embed="rId17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5548" y="1692814"/>
                <a:ext cx="32783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548" y="1692814"/>
                <a:ext cx="327836" cy="518604"/>
              </a:xfrm>
              <a:prstGeom prst="rect">
                <a:avLst/>
              </a:prstGeom>
              <a:blipFill rotWithShape="0">
                <a:blip r:embed="rId18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66416" y="2607315"/>
            <a:ext cx="7297168" cy="49536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53940" y="3153279"/>
            <a:ext cx="4099458" cy="1851710"/>
            <a:chOff x="1767942" y="549891"/>
            <a:chExt cx="4099458" cy="185171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86510" y="3035730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10" y="3035730"/>
                <a:ext cx="327836" cy="520463"/>
              </a:xfrm>
              <a:prstGeom prst="rect">
                <a:avLst/>
              </a:prstGeom>
              <a:blipFill rotWithShape="0">
                <a:blip r:embed="rId20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16527" y="3598634"/>
                <a:ext cx="54021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27" y="3598634"/>
                <a:ext cx="540212" cy="51860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03204" y="4224150"/>
                <a:ext cx="328616" cy="518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04" y="4224150"/>
                <a:ext cx="328616" cy="51898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4314" y="2977545"/>
                <a:ext cx="327836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4" y="2977545"/>
                <a:ext cx="327836" cy="524182"/>
              </a:xfrm>
              <a:prstGeom prst="rect">
                <a:avLst/>
              </a:prstGeom>
              <a:blipFill rotWithShape="0">
                <a:blip r:embed="rId23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24314" y="3583353"/>
                <a:ext cx="327836" cy="524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4" y="3583353"/>
                <a:ext cx="327836" cy="524567"/>
              </a:xfrm>
              <a:prstGeom prst="rect">
                <a:avLst/>
              </a:prstGeom>
              <a:blipFill rotWithShape="0">
                <a:blip r:embed="rId24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88232" y="4189546"/>
                <a:ext cx="327836" cy="516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32" y="4189546"/>
                <a:ext cx="327836" cy="51674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144452" y="3137457"/>
            <a:ext cx="4099458" cy="1851710"/>
            <a:chOff x="1767942" y="549891"/>
            <a:chExt cx="4099458" cy="18517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146550" y="3024286"/>
                <a:ext cx="32783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50" y="3024286"/>
                <a:ext cx="327836" cy="520399"/>
              </a:xfrm>
              <a:prstGeom prst="rect">
                <a:avLst/>
              </a:prstGeom>
              <a:blipFill rotWithShape="0">
                <a:blip r:embed="rId26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358146" y="3588859"/>
                <a:ext cx="32861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46" y="3588859"/>
                <a:ext cx="328616" cy="52597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46550" y="4216613"/>
                <a:ext cx="54021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50" y="4216613"/>
                <a:ext cx="540212" cy="52046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00824" y="2965248"/>
                <a:ext cx="32783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824" y="2965248"/>
                <a:ext cx="327836" cy="518604"/>
              </a:xfrm>
              <a:prstGeom prst="rect">
                <a:avLst/>
              </a:prstGeom>
              <a:blipFill rotWithShape="0">
                <a:blip r:embed="rId29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564742" y="3570968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742" y="3570968"/>
                <a:ext cx="327836" cy="520463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400824" y="4195143"/>
                <a:ext cx="327836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824" y="4195143"/>
                <a:ext cx="327836" cy="524182"/>
              </a:xfrm>
              <a:prstGeom prst="rect">
                <a:avLst/>
              </a:prstGeom>
              <a:blipFill rotWithShape="0">
                <a:blip r:embed="rId31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z/green-check-mark-19394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-1" y="0"/>
            <a:ext cx="1871003" cy="2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61" y="203067"/>
            <a:ext cx="7354326" cy="5620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71002" y="937329"/>
            <a:ext cx="4099458" cy="1851710"/>
            <a:chOff x="1767942" y="549891"/>
            <a:chExt cx="4099458" cy="18517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2084" y="765120"/>
                <a:ext cx="328034" cy="583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84" y="765120"/>
                <a:ext cx="328034" cy="583621"/>
              </a:xfrm>
              <a:prstGeom prst="rect">
                <a:avLst/>
              </a:prstGeom>
              <a:blipFill rotWithShape="0">
                <a:blip r:embed="rId7"/>
                <a:stretch>
                  <a:fillRect r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5645" y="1389935"/>
                <a:ext cx="19075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45" y="1389935"/>
                <a:ext cx="190758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4362" y="1987539"/>
                <a:ext cx="691791" cy="583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362" y="1987539"/>
                <a:ext cx="691791" cy="5836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9116" y="765120"/>
                <a:ext cx="327836" cy="586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116" y="765120"/>
                <a:ext cx="327836" cy="586635"/>
              </a:xfrm>
              <a:prstGeom prst="rect">
                <a:avLst/>
              </a:prstGeom>
              <a:blipFill rotWithShape="0">
                <a:blip r:embed="rId10"/>
                <a:stretch>
                  <a:fillRect r="-1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66952" y="1370928"/>
                <a:ext cx="327836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52" y="1370928"/>
                <a:ext cx="327836" cy="5204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2563" y="1954674"/>
                <a:ext cx="327836" cy="586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63" y="1954674"/>
                <a:ext cx="327836" cy="586635"/>
              </a:xfrm>
              <a:prstGeom prst="rect">
                <a:avLst/>
              </a:prstGeom>
              <a:blipFill rotWithShape="0">
                <a:blip r:embed="rId12"/>
                <a:stretch>
                  <a:fillRect r="-1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466441" y="937329"/>
            <a:ext cx="4099458" cy="1851710"/>
            <a:chOff x="1767942" y="549891"/>
            <a:chExt cx="4099458" cy="18517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942" y="549891"/>
              <a:ext cx="4099458" cy="5439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942" y="1287546"/>
              <a:ext cx="3947058" cy="4080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7942" y="1808762"/>
              <a:ext cx="3947058" cy="5928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08546" y="716582"/>
                <a:ext cx="327836" cy="586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546" y="716582"/>
                <a:ext cx="327836" cy="586635"/>
              </a:xfrm>
              <a:prstGeom prst="rect">
                <a:avLst/>
              </a:prstGeom>
              <a:blipFill rotWithShape="0">
                <a:blip r:embed="rId13"/>
                <a:stretch>
                  <a:fillRect l="-1852" r="-7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55132" y="1361562"/>
                <a:ext cx="829651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2" y="1361562"/>
                <a:ext cx="829651" cy="5827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68780" y="2011924"/>
                <a:ext cx="40235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780" y="2011924"/>
                <a:ext cx="402354" cy="5186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22813" y="765120"/>
                <a:ext cx="327836" cy="586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13" y="765120"/>
                <a:ext cx="327836" cy="586635"/>
              </a:xfrm>
              <a:prstGeom prst="rect">
                <a:avLst/>
              </a:prstGeom>
              <a:blipFill rotWithShape="0">
                <a:blip r:embed="rId16"/>
                <a:stretch>
                  <a:fillRect l="-1852" r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558895" y="1370928"/>
                <a:ext cx="327836" cy="586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895" y="1370928"/>
                <a:ext cx="327836" cy="586635"/>
              </a:xfrm>
              <a:prstGeom prst="rect">
                <a:avLst/>
              </a:prstGeom>
              <a:blipFill rotWithShape="0">
                <a:blip r:embed="rId17"/>
                <a:stretch>
                  <a:fillRect r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22813" y="2007770"/>
                <a:ext cx="32783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13" y="2007770"/>
                <a:ext cx="327836" cy="520399"/>
              </a:xfrm>
              <a:prstGeom prst="rect">
                <a:avLst/>
              </a:prstGeom>
              <a:blipFill rotWithShape="0">
                <a:blip r:embed="rId18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71002" y="3311381"/>
            <a:ext cx="8663318" cy="2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z/green-check-mark-19394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-1" y="0"/>
            <a:ext cx="1871003" cy="2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02" y="610987"/>
            <a:ext cx="10138799" cy="3556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7259" y="430306"/>
            <a:ext cx="1317812" cy="4303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9271" y="3952461"/>
            <a:ext cx="1317812" cy="4303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4953" y="3952461"/>
            <a:ext cx="1317812" cy="4303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z/green-check-mark-19394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-1" y="0"/>
            <a:ext cx="1871003" cy="2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02" y="627125"/>
            <a:ext cx="9602540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5660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Evaluating Trigonometric Functions of Any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latin typeface="Abadi MT Condensed Light" charset="0"/>
                    <a:ea typeface="Abadi MT Condensed Light" charset="0"/>
                    <a:cs typeface="Abadi MT Condensed Light" charset="0"/>
                  </a:rPr>
                  <a:t>Use the given point on the terminal side of an angle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Abadi MT Condensed Light" charset="0"/>
                        <a:ea typeface="Abadi MT Condensed Light" charset="0"/>
                        <a:cs typeface="Abadi MT Condensed Light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latin typeface="Abadi MT Condensed Light" charset="0"/>
                    <a:ea typeface="Abadi MT Condensed Light" charset="0"/>
                    <a:cs typeface="Abadi MT Condensed Light" charset="0"/>
                  </a:rPr>
                  <a:t> in standard position to evaluate the six trigonometric functions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Abadi MT Condensed Light" charset="0"/>
                        <a:ea typeface="Abadi MT Condensed Light" charset="0"/>
                        <a:cs typeface="Abadi MT Condensed Light" charset="0"/>
                      </a:rPr>
                      <m:t>𝜃</m:t>
                    </m:r>
                  </m:oMath>
                </a14:m>
                <a:r>
                  <a:rPr lang="en-US" sz="3200" dirty="0" smtClean="0">
                    <a:latin typeface="Abadi MT Condensed Light" charset="0"/>
                    <a:ea typeface="Abadi MT Condensed Light" charset="0"/>
                    <a:cs typeface="Abadi MT Condensed Light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4000" i="1" dirty="0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dirty="0" smtClean="0">
                              <a:latin typeface="Cambria Math" charset="0"/>
                            </a:rPr>
                            <m:t>5</m:t>
                          </m:r>
                        </m:e>
                      </m:rad>
                      <m:r>
                        <a:rPr lang="en-US" sz="4000" b="0" i="1" dirty="0" smtClean="0">
                          <a:latin typeface="Cambria Math" charset="0"/>
                        </a:rPr>
                        <m:t>, −2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methodlogical.files.wordpress.com/2011/03/ex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4" y="223881"/>
            <a:ext cx="2192796" cy="16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5496</TotalTime>
  <Words>149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Abadi MT Condensed Light</vt:lpstr>
      <vt:lpstr>Calibri</vt:lpstr>
      <vt:lpstr>Cambria Math</vt:lpstr>
      <vt:lpstr>Rockwell</vt:lpstr>
      <vt:lpstr>Rockwell Condensed</vt:lpstr>
      <vt:lpstr>Rockwell Extra Bold</vt:lpstr>
      <vt:lpstr>Wingdings</vt:lpstr>
      <vt:lpstr>Wood Type</vt:lpstr>
      <vt:lpstr>Evaluating Trigonometric Functions of Any Angle</vt:lpstr>
      <vt:lpstr>Reference Triangles &amp; Angles Recap</vt:lpstr>
      <vt:lpstr>Finding all six trig functions recap</vt:lpstr>
      <vt:lpstr>Ready for your worksheet?? </vt:lpstr>
      <vt:lpstr>PowerPoint Presentation</vt:lpstr>
      <vt:lpstr>PowerPoint Presentation</vt:lpstr>
      <vt:lpstr>PowerPoint Presentation</vt:lpstr>
      <vt:lpstr>PowerPoint Presentation</vt:lpstr>
      <vt:lpstr>Evaluating Trigonometric Functions of Any Angle</vt:lpstr>
    </vt:vector>
  </TitlesOfParts>
  <Company>Bismarck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ENTRY-Check-EXIT</dc:title>
  <dc:creator>Sara Kincaid</dc:creator>
  <cp:lastModifiedBy>Courtney Kessler</cp:lastModifiedBy>
  <cp:revision>165</cp:revision>
  <dcterms:created xsi:type="dcterms:W3CDTF">2015-02-22T20:13:56Z</dcterms:created>
  <dcterms:modified xsi:type="dcterms:W3CDTF">2016-03-17T03:47:23Z</dcterms:modified>
</cp:coreProperties>
</file>